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1"/>
  </p:notesMasterIdLst>
  <p:sldIdLst>
    <p:sldId id="256" r:id="rId2"/>
    <p:sldId id="318" r:id="rId3"/>
    <p:sldId id="289" r:id="rId4"/>
    <p:sldId id="294" r:id="rId5"/>
    <p:sldId id="288" r:id="rId6"/>
    <p:sldId id="297" r:id="rId7"/>
    <p:sldId id="257" r:id="rId8"/>
    <p:sldId id="258" r:id="rId9"/>
    <p:sldId id="259" r:id="rId10"/>
    <p:sldId id="296" r:id="rId11"/>
    <p:sldId id="263" r:id="rId12"/>
    <p:sldId id="276" r:id="rId13"/>
    <p:sldId id="290" r:id="rId14"/>
    <p:sldId id="323" r:id="rId15"/>
    <p:sldId id="264" r:id="rId16"/>
    <p:sldId id="262" r:id="rId17"/>
    <p:sldId id="354" r:id="rId18"/>
    <p:sldId id="261" r:id="rId19"/>
    <p:sldId id="347" r:id="rId20"/>
    <p:sldId id="265" r:id="rId21"/>
    <p:sldId id="324" r:id="rId22"/>
    <p:sldId id="325" r:id="rId23"/>
    <p:sldId id="326" r:id="rId24"/>
    <p:sldId id="327" r:id="rId25"/>
    <p:sldId id="328" r:id="rId26"/>
    <p:sldId id="260" r:id="rId27"/>
    <p:sldId id="266" r:id="rId28"/>
    <p:sldId id="298" r:id="rId29"/>
    <p:sldId id="268" r:id="rId30"/>
    <p:sldId id="269" r:id="rId31"/>
    <p:sldId id="272" r:id="rId32"/>
    <p:sldId id="273" r:id="rId33"/>
    <p:sldId id="348" r:id="rId34"/>
    <p:sldId id="350" r:id="rId35"/>
    <p:sldId id="349" r:id="rId36"/>
    <p:sldId id="291" r:id="rId37"/>
    <p:sldId id="274" r:id="rId38"/>
    <p:sldId id="275" r:id="rId39"/>
    <p:sldId id="271" r:id="rId40"/>
    <p:sldId id="292" r:id="rId41"/>
    <p:sldId id="293" r:id="rId42"/>
    <p:sldId id="279" r:id="rId43"/>
    <p:sldId id="280" r:id="rId44"/>
    <p:sldId id="285" r:id="rId45"/>
    <p:sldId id="286" r:id="rId46"/>
    <p:sldId id="277" r:id="rId47"/>
    <p:sldId id="329" r:id="rId48"/>
    <p:sldId id="278" r:id="rId49"/>
    <p:sldId id="281" r:id="rId50"/>
    <p:sldId id="282" r:id="rId51"/>
    <p:sldId id="330" r:id="rId52"/>
    <p:sldId id="319" r:id="rId53"/>
    <p:sldId id="287" r:id="rId54"/>
    <p:sldId id="331" r:id="rId55"/>
    <p:sldId id="320" r:id="rId56"/>
    <p:sldId id="284" r:id="rId57"/>
    <p:sldId id="332" r:id="rId58"/>
    <p:sldId id="333" r:id="rId59"/>
    <p:sldId id="314" r:id="rId60"/>
    <p:sldId id="299" r:id="rId61"/>
    <p:sldId id="302" r:id="rId62"/>
    <p:sldId id="303" r:id="rId63"/>
    <p:sldId id="304" r:id="rId64"/>
    <p:sldId id="305" r:id="rId65"/>
    <p:sldId id="300" r:id="rId66"/>
    <p:sldId id="306" r:id="rId67"/>
    <p:sldId id="307" r:id="rId68"/>
    <p:sldId id="308" r:id="rId69"/>
    <p:sldId id="309" r:id="rId70"/>
    <p:sldId id="301" r:id="rId71"/>
    <p:sldId id="310" r:id="rId72"/>
    <p:sldId id="311" r:id="rId73"/>
    <p:sldId id="312" r:id="rId74"/>
    <p:sldId id="313" r:id="rId75"/>
    <p:sldId id="283" r:id="rId76"/>
    <p:sldId id="351" r:id="rId77"/>
    <p:sldId id="352" r:id="rId78"/>
    <p:sldId id="295" r:id="rId79"/>
    <p:sldId id="315" r:id="rId80"/>
    <p:sldId id="346" r:id="rId81"/>
    <p:sldId id="267" r:id="rId82"/>
    <p:sldId id="335" r:id="rId83"/>
    <p:sldId id="334" r:id="rId84"/>
    <p:sldId id="336" r:id="rId85"/>
    <p:sldId id="316" r:id="rId86"/>
    <p:sldId id="345" r:id="rId87"/>
    <p:sldId id="344" r:id="rId88"/>
    <p:sldId id="337" r:id="rId89"/>
    <p:sldId id="338" r:id="rId90"/>
    <p:sldId id="341" r:id="rId91"/>
    <p:sldId id="339" r:id="rId92"/>
    <p:sldId id="340" r:id="rId93"/>
    <p:sldId id="317" r:id="rId94"/>
    <p:sldId id="321" r:id="rId95"/>
    <p:sldId id="353" r:id="rId96"/>
    <p:sldId id="322" r:id="rId97"/>
    <p:sldId id="355" r:id="rId98"/>
    <p:sldId id="342" r:id="rId99"/>
    <p:sldId id="343" r:id="rId10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FB447-7E29-43B2-81BE-9EA377B91F18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1BAF2-40A5-4732-95B0-6AA85F4A5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090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D1BAF2-40A5-4732-95B0-6AA85F4A531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813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53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315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92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81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54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53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6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023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272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78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00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BAA76-C665-488F-8CC4-7B3F43938F94}" type="datetimeFigureOut">
              <a:rPr lang="en-GB" smtClean="0"/>
              <a:t>04/10/2018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7284A-0755-4B42-933D-0FC559B8D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11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Decision making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Dr F. McNicholl</a:t>
            </a:r>
          </a:p>
          <a:p>
            <a:r>
              <a:rPr lang="en-GB" dirty="0" smtClean="0"/>
              <a:t>05/10/18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442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What are the characteristics of a good decision maker?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4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Objective</a:t>
            </a:r>
          </a:p>
          <a:p>
            <a:r>
              <a:rPr lang="en-GB" dirty="0" smtClean="0"/>
              <a:t>Analytical</a:t>
            </a:r>
          </a:p>
          <a:p>
            <a:r>
              <a:rPr lang="en-GB" dirty="0"/>
              <a:t>C</a:t>
            </a:r>
            <a:r>
              <a:rPr lang="en-GB" dirty="0" smtClean="0"/>
              <a:t>onsistent</a:t>
            </a:r>
          </a:p>
          <a:p>
            <a:r>
              <a:rPr lang="en-GB" dirty="0" smtClean="0"/>
              <a:t>Calm</a:t>
            </a:r>
          </a:p>
          <a:p>
            <a:r>
              <a:rPr lang="en-GB" dirty="0" smtClean="0"/>
              <a:t>Unemotional</a:t>
            </a:r>
          </a:p>
          <a:p>
            <a:r>
              <a:rPr lang="en-GB" dirty="0" smtClean="0"/>
              <a:t>Safe</a:t>
            </a:r>
          </a:p>
          <a:p>
            <a:r>
              <a:rPr lang="en-GB" dirty="0"/>
              <a:t>Rational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843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Rational decision making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Rational </a:t>
            </a:r>
            <a:r>
              <a:rPr lang="en-US" dirty="0"/>
              <a:t>decision making favors objective data and a formal process of analysis over subjectivity and intuition.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12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Rationale Model assumes: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individual has full and perfect information on which to base a choice.</a:t>
            </a:r>
          </a:p>
          <a:p>
            <a:r>
              <a:rPr lang="en-US" dirty="0"/>
              <a:t>Measurable criteria exist for which data can be collected and analyzed.</a:t>
            </a:r>
          </a:p>
          <a:p>
            <a:r>
              <a:rPr lang="en-US" dirty="0"/>
              <a:t>An individual has the cognitive ability, time, and resources to evaluate each alternative against the others.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646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Who makes decisions like that?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68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3" y="116632"/>
            <a:ext cx="5619881" cy="6631127"/>
          </a:xfrm>
        </p:spPr>
      </p:pic>
    </p:spTree>
    <p:extLst>
      <p:ext uri="{BB962C8B-B14F-4D97-AF65-F5344CB8AC3E}">
        <p14:creationId xmlns:p14="http://schemas.microsoft.com/office/powerpoint/2010/main" val="295435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73 year old man</a:t>
            </a:r>
          </a:p>
          <a:p>
            <a:r>
              <a:rPr lang="en-GB" dirty="0" smtClean="0"/>
              <a:t>On </a:t>
            </a:r>
            <a:r>
              <a:rPr lang="en-GB" dirty="0" err="1" smtClean="0"/>
              <a:t>Bortezomib</a:t>
            </a:r>
            <a:r>
              <a:rPr lang="en-GB" dirty="0" smtClean="0"/>
              <a:t> dexamethasone chemotherapy for myeloma</a:t>
            </a:r>
          </a:p>
          <a:p>
            <a:r>
              <a:rPr lang="en-GB" dirty="0" smtClean="0"/>
              <a:t>Cycle 4 d22</a:t>
            </a:r>
          </a:p>
          <a:p>
            <a:r>
              <a:rPr lang="en-GB" dirty="0" err="1" smtClean="0"/>
              <a:t>Hb</a:t>
            </a:r>
            <a:r>
              <a:rPr lang="en-GB" dirty="0" smtClean="0"/>
              <a:t> 98g/l, PLT </a:t>
            </a:r>
            <a:r>
              <a:rPr lang="en-GB" dirty="0"/>
              <a:t>24, </a:t>
            </a:r>
            <a:r>
              <a:rPr lang="en-GB" dirty="0" smtClean="0"/>
              <a:t>Neutrophils </a:t>
            </a:r>
            <a:r>
              <a:rPr lang="en-GB" dirty="0"/>
              <a:t>0.72</a:t>
            </a:r>
            <a:endParaRPr lang="en-GB" dirty="0" smtClean="0"/>
          </a:p>
          <a:p>
            <a:r>
              <a:rPr lang="en-GB" dirty="0" smtClean="0"/>
              <a:t>Do you proceed with chemo?</a:t>
            </a:r>
          </a:p>
          <a:p>
            <a:r>
              <a:rPr lang="en-GB" dirty="0" smtClean="0"/>
              <a:t>Yes or No?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53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WTA-fileprint\Profile$\mcnichollf\Documents\My Pictures\decision more in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83099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54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Mary is 73 years old.</a:t>
            </a:r>
          </a:p>
          <a:p>
            <a:r>
              <a:rPr lang="en-GB" dirty="0" smtClean="0"/>
              <a:t>Has myeloma, 5</a:t>
            </a:r>
            <a:r>
              <a:rPr lang="en-GB" baseline="30000" dirty="0" smtClean="0"/>
              <a:t>th</a:t>
            </a:r>
            <a:r>
              <a:rPr lang="en-GB" dirty="0" smtClean="0"/>
              <a:t> line therapy with </a:t>
            </a:r>
            <a:r>
              <a:rPr lang="en-GB" dirty="0" err="1" smtClean="0"/>
              <a:t>Bortezomib</a:t>
            </a:r>
            <a:r>
              <a:rPr lang="en-GB" dirty="0" smtClean="0"/>
              <a:t> </a:t>
            </a:r>
            <a:r>
              <a:rPr lang="en-GB" dirty="0" err="1" smtClean="0"/>
              <a:t>Dex</a:t>
            </a:r>
            <a:r>
              <a:rPr lang="en-GB" dirty="0" smtClean="0"/>
              <a:t>, </a:t>
            </a:r>
          </a:p>
          <a:p>
            <a:endParaRPr lang="en-GB" dirty="0" smtClean="0"/>
          </a:p>
          <a:p>
            <a:r>
              <a:rPr lang="en-GB" dirty="0" smtClean="0"/>
              <a:t>C4 Day 22</a:t>
            </a:r>
          </a:p>
          <a:p>
            <a:r>
              <a:rPr lang="en-GB" dirty="0" err="1" smtClean="0"/>
              <a:t>Hb</a:t>
            </a:r>
            <a:r>
              <a:rPr lang="en-GB" dirty="0" smtClean="0"/>
              <a:t> 98g/l, PLT 24 Neutrophils 0.72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719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 bit more information…..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37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WTA-fileprint\Profile$\mcnichollf\Documents\My Pictures\sad-man-head-in-ha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00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63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Mary’s daughter and son-in-law died in a car crash 24 years </a:t>
            </a:r>
            <a:r>
              <a:rPr lang="en-GB" dirty="0" smtClean="0"/>
              <a:t>ago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3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Leaving a </a:t>
            </a:r>
            <a:r>
              <a:rPr lang="en-GB" dirty="0"/>
              <a:t>3 year old daughter, Jane, </a:t>
            </a:r>
            <a:r>
              <a:rPr lang="en-GB" dirty="0" smtClean="0"/>
              <a:t>orphaned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45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Mary and her husband Brian then </a:t>
            </a:r>
            <a:r>
              <a:rPr lang="en-GB" dirty="0" smtClean="0"/>
              <a:t>raised their granddaughter, Jane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06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Jane is getting married in 3 </a:t>
            </a:r>
            <a:r>
              <a:rPr lang="en-GB" dirty="0" smtClean="0"/>
              <a:t>days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78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/>
              <a:t>Mary’s bone pain settles for 4 days after </a:t>
            </a:r>
            <a:r>
              <a:rPr lang="en-GB" sz="4400" dirty="0" smtClean="0"/>
              <a:t>chemo</a:t>
            </a:r>
          </a:p>
          <a:p>
            <a:endParaRPr lang="en-GB" sz="4400" dirty="0" smtClean="0"/>
          </a:p>
          <a:p>
            <a:r>
              <a:rPr lang="en-GB" sz="4400" dirty="0" smtClean="0"/>
              <a:t>Mary </a:t>
            </a:r>
            <a:r>
              <a:rPr lang="en-GB" sz="4400" dirty="0"/>
              <a:t>and Brian beg you for the chemo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747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4400" dirty="0" smtClean="0"/>
          </a:p>
          <a:p>
            <a:r>
              <a:rPr lang="en-GB" sz="4400" dirty="0" smtClean="0"/>
              <a:t>Do </a:t>
            </a:r>
            <a:r>
              <a:rPr lang="en-GB" sz="4400" dirty="0"/>
              <a:t>you proceed with chemo? </a:t>
            </a:r>
            <a:endParaRPr lang="en-GB" sz="4400" dirty="0" smtClean="0"/>
          </a:p>
          <a:p>
            <a:endParaRPr lang="en-GB" sz="4400" dirty="0"/>
          </a:p>
          <a:p>
            <a:r>
              <a:rPr lang="en-GB" sz="4400" dirty="0" smtClean="0"/>
              <a:t>Yes </a:t>
            </a:r>
            <a:r>
              <a:rPr lang="en-GB" sz="4400" dirty="0"/>
              <a:t>or No?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06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How did you feel making this decision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163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emotion are they experiencing?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00" y="1704181"/>
            <a:ext cx="5003800" cy="4318000"/>
          </a:xfrm>
        </p:spPr>
      </p:pic>
    </p:spTree>
    <p:extLst>
      <p:ext uri="{BB962C8B-B14F-4D97-AF65-F5344CB8AC3E}">
        <p14:creationId xmlns:p14="http://schemas.microsoft.com/office/powerpoint/2010/main" val="378018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Neuroscience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3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Phineas Gage</a:t>
            </a:r>
            <a:br>
              <a:rPr lang="en-GB" dirty="0" smtClean="0"/>
            </a:br>
            <a:r>
              <a:rPr lang="en-GB" dirty="0" smtClean="0"/>
              <a:t>13</a:t>
            </a:r>
            <a:r>
              <a:rPr lang="en-GB" baseline="30000" dirty="0" smtClean="0"/>
              <a:t>th</a:t>
            </a:r>
            <a:r>
              <a:rPr lang="en-GB" dirty="0" smtClean="0"/>
              <a:t> September 1848, Vermont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7942884" cy="2932757"/>
          </a:xfrm>
        </p:spPr>
      </p:pic>
    </p:spTree>
    <p:extLst>
      <p:ext uri="{BB962C8B-B14F-4D97-AF65-F5344CB8AC3E}">
        <p14:creationId xmlns:p14="http://schemas.microsoft.com/office/powerpoint/2010/main" val="215283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WTA-fileprint\Profile$\mcnichollf\Documents\My Pictures\cat decis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198508"/>
            <a:ext cx="7200801" cy="439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53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“He is fitful, irreverent, indulging in the greatest profanity”, “Mind radically changed”, </a:t>
            </a:r>
          </a:p>
          <a:p>
            <a:r>
              <a:rPr lang="en-GB" dirty="0"/>
              <a:t>“Couldn’t stick to plans</a:t>
            </a:r>
            <a:r>
              <a:rPr lang="en-GB" dirty="0" smtClean="0"/>
              <a:t>” “No longer Gage”</a:t>
            </a:r>
          </a:p>
          <a:p>
            <a:endParaRPr lang="en-GB" dirty="0" smtClean="0"/>
          </a:p>
          <a:p>
            <a:r>
              <a:rPr lang="en-GB" dirty="0"/>
              <a:t>Only 4% of his cerebral cortex was damaged</a:t>
            </a:r>
          </a:p>
          <a:p>
            <a:r>
              <a:rPr lang="en-GB" dirty="0"/>
              <a:t>Accident damaged connections between the frontal cortex and limbic system which are involved in the regulation of emotions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9387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2700" dirty="0" smtClean="0"/>
              <a:t>Antonio </a:t>
            </a:r>
            <a:r>
              <a:rPr lang="en-GB" sz="2700" dirty="0" err="1" smtClean="0"/>
              <a:t>Damasio</a:t>
            </a: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 smtClean="0"/>
              <a:t>Professor of Neuroscience, Psychology and Neurology </a:t>
            </a:r>
            <a:br>
              <a:rPr lang="en-GB" sz="2700" dirty="0" smtClean="0"/>
            </a:br>
            <a:r>
              <a:rPr lang="en-GB" sz="2700" dirty="0" smtClean="0"/>
              <a:t>University of Southern California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4352"/>
            <a:ext cx="6768752" cy="4588984"/>
          </a:xfrm>
        </p:spPr>
      </p:pic>
    </p:spTree>
    <p:extLst>
      <p:ext uri="{BB962C8B-B14F-4D97-AF65-F5344CB8AC3E}">
        <p14:creationId xmlns:p14="http://schemas.microsoft.com/office/powerpoint/2010/main" val="243436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Story of Elliott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successful businessman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Model father and husband.</a:t>
            </a:r>
          </a:p>
          <a:p>
            <a:r>
              <a:rPr lang="en-US" dirty="0" smtClean="0"/>
              <a:t>Developed a brain </a:t>
            </a:r>
            <a:r>
              <a:rPr lang="en-US" dirty="0" err="1" smtClean="0"/>
              <a:t>tumour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/>
              <a:t>A</a:t>
            </a:r>
            <a:r>
              <a:rPr lang="en-US" dirty="0" smtClean="0"/>
              <a:t>s a result of a brain tumor and surgery </a:t>
            </a:r>
            <a:r>
              <a:rPr lang="en-US" dirty="0"/>
              <a:t>Elliott suffered ventromedial frontal lobe damage </a:t>
            </a: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8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His cancer was cured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59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BUT…..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1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Following </a:t>
            </a:r>
            <a:r>
              <a:rPr lang="en-US" dirty="0"/>
              <a:t>his </a:t>
            </a:r>
            <a:r>
              <a:rPr lang="en-US" dirty="0" smtClean="0"/>
              <a:t>operation: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4400" dirty="0" smtClean="0"/>
              <a:t>Elliot </a:t>
            </a:r>
            <a:r>
              <a:rPr lang="en-US" sz="4400" dirty="0"/>
              <a:t>dispassionately reported to </a:t>
            </a:r>
            <a:r>
              <a:rPr lang="en-US" sz="4400" dirty="0" err="1"/>
              <a:t>Damasio</a:t>
            </a:r>
            <a:r>
              <a:rPr lang="en-US" sz="4400" dirty="0"/>
              <a:t> </a:t>
            </a:r>
            <a:r>
              <a:rPr lang="en-US" sz="4400" dirty="0" smtClean="0"/>
              <a:t>that </a:t>
            </a:r>
            <a:r>
              <a:rPr lang="en-US" sz="4400" dirty="0"/>
              <a:t>his life was falling apart.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68131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/>
              <a:t>While </a:t>
            </a:r>
            <a:r>
              <a:rPr lang="en-US" dirty="0"/>
              <a:t>still in the 97</a:t>
            </a:r>
            <a:r>
              <a:rPr lang="en-US" baseline="30000" dirty="0"/>
              <a:t>th</a:t>
            </a:r>
            <a:r>
              <a:rPr lang="en-US" dirty="0"/>
              <a:t> percentile for IQ, Elliot lacked all motivation.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His </a:t>
            </a:r>
            <a:r>
              <a:rPr lang="en-US" dirty="0"/>
              <a:t>marriage collapsed as did each new business he started.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6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“I never saw a tinge of emotion in my many hours of conversation with him: no sadness, no impatience, no frustration.”</a:t>
            </a:r>
          </a:p>
          <a:p>
            <a:endParaRPr lang="en-US" b="1" dirty="0" smtClean="0"/>
          </a:p>
          <a:p>
            <a:r>
              <a:rPr lang="en-US" b="1" dirty="0" smtClean="0"/>
              <a:t>“Elliott emerged as a man with a normal intellect who was unable to decide properly, especially when the decision involved personal or social matters.”</a:t>
            </a:r>
          </a:p>
          <a:p>
            <a:endParaRPr lang="en-US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555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Even small decisions were fraught with endless deliberation: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Making an appointment took 30 minutes</a:t>
            </a:r>
          </a:p>
          <a:p>
            <a:r>
              <a:rPr lang="en-US" dirty="0" smtClean="0"/>
              <a:t>Choosing where to eat lunch took all afternoon </a:t>
            </a:r>
          </a:p>
          <a:p>
            <a:r>
              <a:rPr lang="en-US" dirty="0" smtClean="0"/>
              <a:t>Deciding which color pen to use to fill out office forms was very difficult   </a:t>
            </a:r>
          </a:p>
          <a:p>
            <a:r>
              <a:rPr lang="en-US" dirty="0" smtClean="0"/>
              <a:t>His lack of emotion paralyzed his decision-making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593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“Today this idea [that emotion assists the reasoning process] does not cause any raised </a:t>
            </a:r>
            <a:r>
              <a:rPr lang="en-US" b="1" dirty="0" smtClean="0"/>
              <a:t>eyebrows </a:t>
            </a:r>
            <a:r>
              <a:rPr lang="en-US" b="1" i="1" dirty="0" smtClean="0"/>
              <a:t>among </a:t>
            </a:r>
            <a:r>
              <a:rPr lang="en-US" b="1" i="1" dirty="0"/>
              <a:t>neuroscientists</a:t>
            </a:r>
            <a:r>
              <a:rPr lang="en-US" b="1" dirty="0" smtClean="0"/>
              <a:t>, but </a:t>
            </a:r>
            <a:r>
              <a:rPr lang="en-US" b="1" dirty="0"/>
              <a:t>I believe it’s still a surprise to the general </a:t>
            </a:r>
            <a:r>
              <a:rPr lang="en-US" b="1" dirty="0" smtClean="0"/>
              <a:t>public.”</a:t>
            </a:r>
            <a:r>
              <a:rPr lang="en-US" b="1" dirty="0"/>
              <a:t>  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“We’re </a:t>
            </a:r>
            <a:r>
              <a:rPr lang="en-US" b="1" dirty="0"/>
              <a:t>trained to regard emotions as irrational impulses that are likely to lead us </a:t>
            </a:r>
            <a:r>
              <a:rPr lang="en-US" b="1" dirty="0" smtClean="0"/>
              <a:t>astray.”</a:t>
            </a:r>
            <a:r>
              <a:rPr lang="en-US" b="1" dirty="0"/>
              <a:t>  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67772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Are you good at decision making?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8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“When </a:t>
            </a:r>
            <a:r>
              <a:rPr lang="en-US" b="1" dirty="0"/>
              <a:t>we describe someone as “emotional,” it’s usually a criticism that suggests that they lack good </a:t>
            </a:r>
            <a:r>
              <a:rPr lang="en-US" b="1" dirty="0" smtClean="0"/>
              <a:t>judgment.”</a:t>
            </a:r>
            <a:r>
              <a:rPr lang="en-US" b="1" dirty="0"/>
              <a:t>  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“And </a:t>
            </a:r>
            <a:r>
              <a:rPr lang="en-US" b="1" dirty="0"/>
              <a:t>the most logical and intelligent figures in popular culture are those who exert the greatest control over their emotions–or who seem to feel no emotions at all.”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063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Literature on Emotion and Clinical Decision Making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3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Subjective experience of emotion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Emotional response to contextual pressures</a:t>
            </a:r>
          </a:p>
          <a:p>
            <a:endParaRPr lang="en-GB" dirty="0" smtClean="0"/>
          </a:p>
          <a:p>
            <a:r>
              <a:rPr lang="en-GB" dirty="0" smtClean="0"/>
              <a:t>Emotional responses to others</a:t>
            </a:r>
          </a:p>
          <a:p>
            <a:endParaRPr lang="en-GB" dirty="0" smtClean="0"/>
          </a:p>
          <a:p>
            <a:r>
              <a:rPr lang="en-GB" dirty="0" smtClean="0"/>
              <a:t>Intentional exclusion of emotion form clinical decision making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420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Application of emotion and cognition in clinical decision making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Compassionate emotional labour</a:t>
            </a:r>
          </a:p>
          <a:p>
            <a:r>
              <a:rPr lang="en-GB" dirty="0" smtClean="0"/>
              <a:t>Responsiveness to patient emotion within CDM</a:t>
            </a:r>
          </a:p>
          <a:p>
            <a:r>
              <a:rPr lang="en-GB" dirty="0" smtClean="0"/>
              <a:t>Interdisciplinary tension regarding the significance and meaning of emotion in CDM</a:t>
            </a:r>
          </a:p>
          <a:p>
            <a:r>
              <a:rPr lang="en-GB" dirty="0" smtClean="0"/>
              <a:t>Emotion and moral judgement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198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Emotional contexts of decision making includes the need to manage stress and anxiety emerging from uncertainty</a:t>
            </a:r>
          </a:p>
          <a:p>
            <a:r>
              <a:rPr lang="en-GB" dirty="0" smtClean="0"/>
              <a:t>Participants said their reluctance to make decisions stemmed from their conviction that causing harm by omitting treatment was somehow superior to causing harm by offering the wrong treatment.</a:t>
            </a:r>
          </a:p>
          <a:p>
            <a:pPr marL="0" indent="0">
              <a:buNone/>
            </a:pPr>
            <a:r>
              <a:rPr lang="en-GB" sz="1800" i="1" dirty="0" smtClean="0"/>
              <a:t>                                                                             </a:t>
            </a:r>
            <a:r>
              <a:rPr lang="en-GB" sz="1800" i="1" dirty="0" err="1" smtClean="0"/>
              <a:t>Tallentire</a:t>
            </a:r>
            <a:r>
              <a:rPr lang="en-GB" sz="1800" i="1" dirty="0" smtClean="0"/>
              <a:t> Med </a:t>
            </a:r>
            <a:r>
              <a:rPr lang="en-GB" sz="1800" i="1" dirty="0" err="1" smtClean="0"/>
              <a:t>Educ</a:t>
            </a:r>
            <a:r>
              <a:rPr lang="en-GB" sz="1800" i="1" dirty="0" smtClean="0"/>
              <a:t> 2011;45(10):995-1005</a:t>
            </a:r>
            <a:endParaRPr lang="en-GB" sz="1800" i="1" dirty="0"/>
          </a:p>
        </p:txBody>
      </p:sp>
    </p:spTree>
    <p:extLst>
      <p:ext uri="{BB962C8B-B14F-4D97-AF65-F5344CB8AC3E}">
        <p14:creationId xmlns:p14="http://schemas.microsoft.com/office/powerpoint/2010/main" val="382809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Clinicians largely aimed to separate emotion from clinical decision making</a:t>
            </a:r>
          </a:p>
          <a:p>
            <a:r>
              <a:rPr lang="en-GB" dirty="0" smtClean="0"/>
              <a:t>40% agreed that other clinicians experienced a negative effect on their clinical decisions as a result of emotions</a:t>
            </a:r>
          </a:p>
          <a:p>
            <a:r>
              <a:rPr lang="en-GB" dirty="0" smtClean="0"/>
              <a:t>Only 21.1% thought the same applied to themselves</a:t>
            </a:r>
            <a:endParaRPr lang="en-GB" dirty="0"/>
          </a:p>
          <a:p>
            <a:pPr marL="0" indent="0">
              <a:buNone/>
            </a:pPr>
            <a:r>
              <a:rPr lang="en-GB" sz="1200" i="1" dirty="0" smtClean="0"/>
              <a:t>                                                                                                                           </a:t>
            </a:r>
            <a:r>
              <a:rPr lang="en-GB" sz="1200" i="1" dirty="0" err="1" smtClean="0"/>
              <a:t>Lafrance</a:t>
            </a:r>
            <a:r>
              <a:rPr lang="en-GB" sz="1200" i="1" dirty="0" smtClean="0"/>
              <a:t> </a:t>
            </a:r>
            <a:r>
              <a:rPr lang="en-GB" sz="1200" i="1" dirty="0" err="1" smtClean="0"/>
              <a:t>Robinsone</a:t>
            </a:r>
            <a:r>
              <a:rPr lang="en-GB" sz="1200" i="1" dirty="0" smtClean="0"/>
              <a:t> et al Eat </a:t>
            </a:r>
            <a:r>
              <a:rPr lang="en-GB" sz="1200" i="1" dirty="0" err="1" smtClean="0"/>
              <a:t>Disord</a:t>
            </a:r>
            <a:r>
              <a:rPr lang="en-GB" sz="1200" i="1" dirty="0" smtClean="0"/>
              <a:t>. 2015;23(2):163-76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81644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Interdisciplinary </a:t>
            </a:r>
            <a:r>
              <a:rPr lang="en-GB" dirty="0" smtClean="0"/>
              <a:t>differences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Empathy and compassion for patients acted as powerful motivation to provide holistic care interventions</a:t>
            </a:r>
          </a:p>
          <a:p>
            <a:endParaRPr lang="en-GB" dirty="0" smtClean="0"/>
          </a:p>
          <a:p>
            <a:r>
              <a:rPr lang="en-GB" dirty="0" smtClean="0"/>
              <a:t>Nurses spent longer talking about patient emotions during the consultation</a:t>
            </a:r>
          </a:p>
        </p:txBody>
      </p:sp>
    </p:spTree>
    <p:extLst>
      <p:ext uri="{BB962C8B-B14F-4D97-AF65-F5344CB8AC3E}">
        <p14:creationId xmlns:p14="http://schemas.microsoft.com/office/powerpoint/2010/main" val="28048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Interdisciplinary differences </a:t>
            </a:r>
            <a:r>
              <a:rPr lang="en-GB" dirty="0" smtClean="0"/>
              <a:t>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Nurses </a:t>
            </a:r>
            <a:r>
              <a:rPr lang="en-GB" dirty="0"/>
              <a:t>spent more time listening and offering support to the patient </a:t>
            </a:r>
            <a:endParaRPr lang="en-GB" dirty="0" smtClean="0"/>
          </a:p>
          <a:p>
            <a:endParaRPr lang="en-GB" dirty="0"/>
          </a:p>
          <a:p>
            <a:r>
              <a:rPr lang="en-GB" dirty="0"/>
              <a:t>Emotional self awareness and emotional reasoning were employed to clarify intuition and gut feelings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934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Emotions can negatively affect CDM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Uncertainty is a key feature of the emotional context of Clinical Decision </a:t>
            </a:r>
            <a:r>
              <a:rPr lang="en-GB" dirty="0"/>
              <a:t>M</a:t>
            </a:r>
            <a:r>
              <a:rPr lang="en-GB" dirty="0" smtClean="0"/>
              <a:t>aking and, in medical practice, has been strongly associated with stress and fear, with denial being a common defence mechanism</a:t>
            </a:r>
          </a:p>
          <a:p>
            <a:pPr marL="0" indent="0">
              <a:buNone/>
            </a:pPr>
            <a:r>
              <a:rPr lang="en-GB" sz="1600" i="1" dirty="0" smtClean="0"/>
              <a:t>                                                                                               Ghosh et al j lab </a:t>
            </a:r>
            <a:r>
              <a:rPr lang="en-GB" sz="1600" i="1" dirty="0" err="1" smtClean="0"/>
              <a:t>clin</a:t>
            </a:r>
            <a:r>
              <a:rPr lang="en-GB" sz="1600" i="1" dirty="0" smtClean="0"/>
              <a:t> med 2004;144(2)60-4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val="390498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Differences in Medical and Nursing literature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Tendency for physicians to allow the emotional content of clinical situations to go unacknowledged</a:t>
            </a:r>
          </a:p>
          <a:p>
            <a:endParaRPr lang="en-GB" dirty="0" smtClean="0"/>
          </a:p>
          <a:p>
            <a:r>
              <a:rPr lang="en-GB" dirty="0" smtClean="0"/>
              <a:t>The emotional and patient advocacy aspects of Clinical Decision </a:t>
            </a:r>
            <a:r>
              <a:rPr lang="en-GB" dirty="0"/>
              <a:t>M</a:t>
            </a:r>
            <a:r>
              <a:rPr lang="en-GB" dirty="0" smtClean="0"/>
              <a:t>aking feature more strongly in the nursing literature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971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WTA-fileprint\Profile$\mcnichollf\Documents\My Pictures\350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76897"/>
            <a:ext cx="7657425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91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Acknowledgement </a:t>
            </a:r>
            <a:r>
              <a:rPr lang="en-GB" dirty="0"/>
              <a:t>and mastery of the emotional aspect of </a:t>
            </a:r>
            <a:r>
              <a:rPr lang="en-GB" dirty="0" smtClean="0"/>
              <a:t>Clinical Decision </a:t>
            </a:r>
            <a:r>
              <a:rPr lang="en-GB" dirty="0"/>
              <a:t>M</a:t>
            </a:r>
            <a:r>
              <a:rPr lang="en-GB" dirty="0" smtClean="0"/>
              <a:t>aking  </a:t>
            </a:r>
            <a:r>
              <a:rPr lang="en-GB" dirty="0"/>
              <a:t>has been suggested </a:t>
            </a:r>
            <a:r>
              <a:rPr lang="en-GB" dirty="0" smtClean="0"/>
              <a:t>as a critical element to improving patient safety</a:t>
            </a:r>
          </a:p>
          <a:p>
            <a:endParaRPr lang="en-GB" dirty="0" smtClean="0"/>
          </a:p>
          <a:p>
            <a:r>
              <a:rPr lang="en-GB" dirty="0" smtClean="0"/>
              <a:t>High variation in the integration of emotional awareness and competence with the cognitive aspects in Clinical Decision </a:t>
            </a:r>
            <a:r>
              <a:rPr lang="en-GB" dirty="0"/>
              <a:t>M</a:t>
            </a:r>
            <a:r>
              <a:rPr lang="en-GB" dirty="0" smtClean="0"/>
              <a:t>aking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35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Which leads us to……….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17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WTA-fileprint\Profile$\mcnichollf\Documents\My Pictures\emotional intelligen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03" y="908720"/>
            <a:ext cx="7574613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24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Emotional Intelligence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1). </a:t>
            </a:r>
            <a:r>
              <a:rPr lang="en-GB" dirty="0" smtClean="0"/>
              <a:t>Capability to recognise your own emotions and those of others</a:t>
            </a:r>
          </a:p>
          <a:p>
            <a:pPr marL="514350" indent="-514350">
              <a:buAutoNum type="arabicParenR"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2). </a:t>
            </a:r>
            <a:r>
              <a:rPr lang="en-GB" dirty="0" smtClean="0"/>
              <a:t>Discern between different feelings and label them appropriately </a:t>
            </a:r>
          </a:p>
        </p:txBody>
      </p:sp>
    </p:spTree>
    <p:extLst>
      <p:ext uri="{BB962C8B-B14F-4D97-AF65-F5344CB8AC3E}">
        <p14:creationId xmlns:p14="http://schemas.microsoft.com/office/powerpoint/2010/main" val="16506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Emotional Intelligence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3). </a:t>
            </a:r>
            <a:r>
              <a:rPr lang="en-GB" dirty="0" smtClean="0"/>
              <a:t>Use </a:t>
            </a:r>
            <a:r>
              <a:rPr lang="en-GB" dirty="0"/>
              <a:t>emotional information to guide thinking and </a:t>
            </a:r>
            <a:r>
              <a:rPr lang="en-GB" dirty="0" smtClean="0"/>
              <a:t>behaviour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 smtClean="0"/>
              <a:t>4). </a:t>
            </a:r>
            <a:r>
              <a:rPr lang="en-GB" dirty="0" smtClean="0"/>
              <a:t>Manage </a:t>
            </a:r>
            <a:r>
              <a:rPr lang="en-GB" dirty="0"/>
              <a:t>and/or adjust emotions to adapt environments or achieve one’s goals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215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WTA-fileprint\Profile$\mcnichollf\Documents\My Pictures\E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80" y="0"/>
            <a:ext cx="73355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66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Emotional intelligence benefits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Building emotional capabilities may be an effective step towards increasing patient safety and clinicians’ feelings of self-efficacy</a:t>
            </a:r>
          </a:p>
        </p:txBody>
      </p:sp>
    </p:spTree>
    <p:extLst>
      <p:ext uri="{BB962C8B-B14F-4D97-AF65-F5344CB8AC3E}">
        <p14:creationId xmlns:p14="http://schemas.microsoft.com/office/powerpoint/2010/main" val="70859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Emotional intelligence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en-GB" dirty="0" smtClean="0"/>
              <a:t>ssociated </a:t>
            </a:r>
            <a:r>
              <a:rPr lang="en-GB" dirty="0"/>
              <a:t>with improved outcomes </a:t>
            </a:r>
            <a:r>
              <a:rPr lang="en-GB" dirty="0" smtClean="0"/>
              <a:t>in:</a:t>
            </a:r>
            <a:endParaRPr lang="en-GB" dirty="0"/>
          </a:p>
          <a:p>
            <a:pPr lvl="1"/>
            <a:r>
              <a:rPr lang="en-GB" dirty="0"/>
              <a:t>Work wellness</a:t>
            </a:r>
          </a:p>
          <a:p>
            <a:pPr lvl="1"/>
            <a:r>
              <a:rPr lang="en-GB" dirty="0"/>
              <a:t>Lower stress</a:t>
            </a:r>
          </a:p>
          <a:p>
            <a:pPr lvl="1"/>
            <a:r>
              <a:rPr lang="en-GB" dirty="0"/>
              <a:t>Staff retention</a:t>
            </a:r>
          </a:p>
          <a:p>
            <a:pPr lvl="1"/>
            <a:r>
              <a:rPr lang="en-GB" dirty="0"/>
              <a:t>Inter-disciplinary team-work</a:t>
            </a:r>
          </a:p>
          <a:p>
            <a:pPr lvl="1"/>
            <a:r>
              <a:rPr lang="en-GB" dirty="0"/>
              <a:t>Clinical teaching effectiveness</a:t>
            </a:r>
          </a:p>
          <a:p>
            <a:pPr lvl="1"/>
            <a:r>
              <a:rPr lang="en-GB" dirty="0"/>
              <a:t>Overall clinical performance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922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How emotionally intelligent are you?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47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Emotional Intelligence assessment tools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1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\\WTA-fileprint\Profile$\mcnichollf\Documents\My Pictures\Power-Pos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07" y="717888"/>
            <a:ext cx="8126985" cy="542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7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Not at all, Rarely, </a:t>
            </a:r>
            <a:br>
              <a:rPr lang="en-GB" dirty="0" smtClean="0"/>
            </a:br>
            <a:r>
              <a:rPr lang="en-GB" dirty="0" smtClean="0"/>
              <a:t>Sometimes, Often, Very often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1) </a:t>
            </a:r>
            <a:r>
              <a:rPr lang="en-GB" sz="4400" dirty="0" smtClean="0"/>
              <a:t>I can recognise my emotions as I experience them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09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 smtClean="0"/>
          </a:p>
          <a:p>
            <a:r>
              <a:rPr lang="en-GB" sz="4400" b="1" dirty="0" smtClean="0"/>
              <a:t>2) </a:t>
            </a:r>
            <a:r>
              <a:rPr lang="en-GB" sz="4400" dirty="0" smtClean="0"/>
              <a:t>I </a:t>
            </a:r>
            <a:r>
              <a:rPr lang="en-GB" sz="4400" dirty="0"/>
              <a:t>lose my temper when I feel frustrated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207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sz="4000" dirty="0"/>
          </a:p>
          <a:p>
            <a:r>
              <a:rPr lang="en-GB" sz="4400" b="1" dirty="0" smtClean="0"/>
              <a:t>3) </a:t>
            </a:r>
            <a:r>
              <a:rPr lang="en-GB" sz="4400" dirty="0" smtClean="0"/>
              <a:t>People </a:t>
            </a:r>
            <a:r>
              <a:rPr lang="en-GB" sz="4400" dirty="0"/>
              <a:t>have told me that I’m a good listener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80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4) </a:t>
            </a:r>
            <a:r>
              <a:rPr lang="en-GB" sz="4400" dirty="0" smtClean="0"/>
              <a:t>I </a:t>
            </a:r>
            <a:r>
              <a:rPr lang="en-GB" sz="4400" dirty="0"/>
              <a:t>know how to calm myself down when I feel anxious or upset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93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sz="4000" dirty="0"/>
          </a:p>
          <a:p>
            <a:r>
              <a:rPr lang="en-GB" sz="4400" b="1" dirty="0" smtClean="0"/>
              <a:t>5) </a:t>
            </a:r>
            <a:r>
              <a:rPr lang="en-GB" sz="4400" dirty="0" smtClean="0"/>
              <a:t>I </a:t>
            </a:r>
            <a:r>
              <a:rPr lang="en-GB" sz="4400" dirty="0"/>
              <a:t>enjoy organising groups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617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6) </a:t>
            </a:r>
            <a:r>
              <a:rPr lang="en-GB" sz="4400" dirty="0" smtClean="0"/>
              <a:t>I find it hard to focus on something over the long term</a:t>
            </a:r>
          </a:p>
        </p:txBody>
      </p:sp>
    </p:spTree>
    <p:extLst>
      <p:ext uri="{BB962C8B-B14F-4D97-AF65-F5344CB8AC3E}">
        <p14:creationId xmlns:p14="http://schemas.microsoft.com/office/powerpoint/2010/main" val="11085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7) </a:t>
            </a:r>
            <a:r>
              <a:rPr lang="en-GB" sz="4400" dirty="0" smtClean="0"/>
              <a:t>I </a:t>
            </a:r>
            <a:r>
              <a:rPr lang="en-GB" sz="4400" dirty="0"/>
              <a:t>find it difficult to move on when I </a:t>
            </a:r>
            <a:r>
              <a:rPr lang="en-GB" sz="4400" dirty="0" smtClean="0"/>
              <a:t>feel </a:t>
            </a:r>
            <a:r>
              <a:rPr lang="en-GB" sz="4400" dirty="0"/>
              <a:t>frustrated or unhappy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041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8) </a:t>
            </a:r>
            <a:r>
              <a:rPr lang="en-GB" sz="4400" dirty="0" smtClean="0"/>
              <a:t>I </a:t>
            </a:r>
            <a:r>
              <a:rPr lang="en-GB" sz="4400" dirty="0"/>
              <a:t>know my strengths and weaknesses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8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9) </a:t>
            </a:r>
            <a:r>
              <a:rPr lang="en-GB" sz="4400" dirty="0" smtClean="0"/>
              <a:t>I </a:t>
            </a:r>
            <a:r>
              <a:rPr lang="en-GB" sz="4400" dirty="0"/>
              <a:t>avoid conflict and negotiations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609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10) </a:t>
            </a:r>
            <a:r>
              <a:rPr lang="en-GB" sz="4400" dirty="0" smtClean="0"/>
              <a:t>I </a:t>
            </a:r>
            <a:r>
              <a:rPr lang="en-GB" sz="4400" dirty="0"/>
              <a:t>feel that I don’t enjoy my work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111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73 year old man</a:t>
            </a:r>
          </a:p>
          <a:p>
            <a:endParaRPr lang="en-GB" dirty="0" smtClean="0"/>
          </a:p>
          <a:p>
            <a:r>
              <a:rPr lang="en-GB" dirty="0" smtClean="0"/>
              <a:t>On </a:t>
            </a:r>
            <a:r>
              <a:rPr lang="en-GB" dirty="0" err="1" smtClean="0"/>
              <a:t>Bortezomib</a:t>
            </a:r>
            <a:r>
              <a:rPr lang="en-GB" dirty="0" smtClean="0"/>
              <a:t> - dexamethasone chemotherapy for myeloma</a:t>
            </a:r>
          </a:p>
          <a:p>
            <a:endParaRPr lang="en-GB" dirty="0" smtClean="0"/>
          </a:p>
          <a:p>
            <a:r>
              <a:rPr lang="en-GB" dirty="0" smtClean="0"/>
              <a:t>Cycle 4 d22 chemotherapy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0513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11) </a:t>
            </a:r>
            <a:r>
              <a:rPr lang="en-GB" sz="4400" dirty="0" smtClean="0"/>
              <a:t>I ask people for feedback on what I do well, and how I can improve</a:t>
            </a:r>
          </a:p>
        </p:txBody>
      </p:sp>
    </p:spTree>
    <p:extLst>
      <p:ext uri="{BB962C8B-B14F-4D97-AF65-F5344CB8AC3E}">
        <p14:creationId xmlns:p14="http://schemas.microsoft.com/office/powerpoint/2010/main" val="58331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12) </a:t>
            </a:r>
            <a:r>
              <a:rPr lang="en-GB" sz="4400" dirty="0" smtClean="0"/>
              <a:t>I </a:t>
            </a:r>
            <a:r>
              <a:rPr lang="en-GB" sz="4400" dirty="0"/>
              <a:t>set long term goals, and review my progress regularly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128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13) </a:t>
            </a:r>
            <a:r>
              <a:rPr lang="en-GB" sz="4400" dirty="0" smtClean="0"/>
              <a:t>I </a:t>
            </a:r>
            <a:r>
              <a:rPr lang="en-GB" sz="4400" dirty="0"/>
              <a:t>find it difficult to read other people’s emotions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19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14) </a:t>
            </a:r>
            <a:r>
              <a:rPr lang="en-GB" sz="4400" dirty="0" smtClean="0"/>
              <a:t>I </a:t>
            </a:r>
            <a:r>
              <a:rPr lang="en-GB" sz="4400" dirty="0"/>
              <a:t>struggle to build rapport with others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499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Not at all, Rarely,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Sometimes</a:t>
            </a:r>
            <a:r>
              <a:rPr lang="en-GB" dirty="0"/>
              <a:t>, Often, Very often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400" b="1" dirty="0" smtClean="0"/>
              <a:t>15) </a:t>
            </a:r>
            <a:r>
              <a:rPr lang="en-GB" sz="4400" dirty="0" smtClean="0"/>
              <a:t>I </a:t>
            </a:r>
            <a:r>
              <a:rPr lang="en-GB" sz="4400" dirty="0"/>
              <a:t>use active listening skills when people speak to me.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44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Emotional intelligence can be thought of as a set of emotional competencies compatible with emotionally informed cognition 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6879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GOOD NEWS!!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30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It is possible to increase Emotional intelligence……..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47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" name="Picture 71" descr="\\WTA-fileprint\Profile$\mcnichollf\Documents\My Pictures\imagesF41VMT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887040" cy="52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68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Emotions are critical to decision making process</a:t>
            </a:r>
          </a:p>
          <a:p>
            <a:r>
              <a:rPr lang="en-GB" dirty="0" smtClean="0"/>
              <a:t>Empathy and compassion enable you to connect with patients</a:t>
            </a:r>
          </a:p>
          <a:p>
            <a:r>
              <a:rPr lang="en-GB" dirty="0" smtClean="0"/>
              <a:t>Emotions are essential to your ability to connect</a:t>
            </a:r>
          </a:p>
          <a:p>
            <a:r>
              <a:rPr lang="en-GB" dirty="0"/>
              <a:t>You make better decisions if you have emotionally </a:t>
            </a:r>
            <a:r>
              <a:rPr lang="en-GB" dirty="0" smtClean="0"/>
              <a:t>connected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7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During cycle</a:t>
            </a:r>
            <a:r>
              <a:rPr lang="en-GB" dirty="0"/>
              <a:t>, </a:t>
            </a:r>
            <a:r>
              <a:rPr lang="en-GB" dirty="0" smtClean="0"/>
              <a:t>withhold treatment if:		 PLT&lt;25 or Neutrophils &lt; 0.75</a:t>
            </a:r>
          </a:p>
          <a:p>
            <a:endParaRPr lang="en-GB" dirty="0" smtClean="0"/>
          </a:p>
          <a:p>
            <a:r>
              <a:rPr lang="en-GB" dirty="0" err="1"/>
              <a:t>Hb</a:t>
            </a:r>
            <a:r>
              <a:rPr lang="en-GB" dirty="0"/>
              <a:t> 98g/l</a:t>
            </a:r>
            <a:r>
              <a:rPr lang="en-GB" dirty="0" smtClean="0"/>
              <a:t>, PLT </a:t>
            </a:r>
            <a:r>
              <a:rPr lang="en-GB" dirty="0"/>
              <a:t>21, Neutrophils 0.2</a:t>
            </a:r>
            <a:endParaRPr lang="en-GB" dirty="0" smtClean="0"/>
          </a:p>
          <a:p>
            <a:endParaRPr lang="en-GB" dirty="0"/>
          </a:p>
          <a:p>
            <a:r>
              <a:rPr lang="en-GB" dirty="0"/>
              <a:t>Do you proceed with </a:t>
            </a:r>
            <a:r>
              <a:rPr lang="en-GB" dirty="0" smtClean="0"/>
              <a:t>chemo?</a:t>
            </a:r>
            <a:endParaRPr lang="en-GB" dirty="0"/>
          </a:p>
          <a:p>
            <a:r>
              <a:rPr lang="en-GB" dirty="0"/>
              <a:t>Yes or No?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018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Another thing about emotions and decisions…..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1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Jessica </a:t>
            </a:r>
            <a:r>
              <a:rPr lang="en-GB" dirty="0"/>
              <a:t>L</a:t>
            </a:r>
            <a:r>
              <a:rPr lang="en-GB" dirty="0" smtClean="0"/>
              <a:t>loyd MD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Soon after she began her career as a pediatric critical care physician, she realized she wasn't prepared for one aspect of the job: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sz="4000" dirty="0"/>
              <a:t>T</a:t>
            </a:r>
            <a:r>
              <a:rPr lang="en-US" sz="4000" dirty="0" smtClean="0"/>
              <a:t>he Emotional </a:t>
            </a:r>
            <a:r>
              <a:rPr lang="en-US" sz="4000" dirty="0"/>
              <a:t>T</a:t>
            </a:r>
            <a:r>
              <a:rPr lang="en-US" sz="4000" dirty="0" smtClean="0"/>
              <a:t>rauma.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0681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In particular, she was struck when a 7-year-old cancer patient she was caring for unexpectedly took a turn for the worse. </a:t>
            </a:r>
          </a:p>
          <a:p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he died, she watched his father hold his hand as he repeated, "I love you so much. I love you so much.“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445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"After the boy died, I kept hearing those words in my head," says Lloyd, holding back tears five years after the incident.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"</a:t>
            </a:r>
            <a:r>
              <a:rPr lang="en-US" dirty="0"/>
              <a:t>We didn't think he was going to die, and I felt so </a:t>
            </a:r>
            <a:r>
              <a:rPr lang="en-US" dirty="0" smtClean="0"/>
              <a:t>sad.”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77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“It </a:t>
            </a:r>
            <a:r>
              <a:rPr lang="en-US" dirty="0"/>
              <a:t>was a surreal moment because it was such a painful loss, yet I had to go on to the next patient."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246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Emotions can be overwhelming, but developing emotional intelligence helps build resilience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22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What did Jessica Lloyd do?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8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Resilience Training </a:t>
            </a:r>
            <a:r>
              <a:rPr lang="en-GB" dirty="0"/>
              <a:t>P</a:t>
            </a:r>
            <a:r>
              <a:rPr lang="en-GB" dirty="0" smtClean="0"/>
              <a:t>rogram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Inspirational goal setting and problem- solving (defining a larger purpose related to the current stress/trauma that reminds people of their values and long-term goals)</a:t>
            </a:r>
          </a:p>
          <a:p>
            <a:r>
              <a:rPr lang="en-US" dirty="0"/>
              <a:t>Reflective timeline narrative (writing about a traumatic event to integrate thoughts and emotions and identify patterns of thought and behavior)</a:t>
            </a:r>
          </a:p>
          <a:p>
            <a:r>
              <a:rPr lang="en-US" dirty="0"/>
              <a:t>Emotion regulation: attention control and cognitive reappraisal</a:t>
            </a:r>
          </a:p>
          <a:p>
            <a:r>
              <a:rPr lang="en-US" dirty="0"/>
              <a:t>Communicating with angry or highly distressed patients and parents</a:t>
            </a:r>
          </a:p>
          <a:p>
            <a:r>
              <a:rPr lang="en-US" dirty="0"/>
              <a:t>How to recognize symptoms of depression, trauma and burnout and resources for self-management and </a:t>
            </a:r>
            <a:r>
              <a:rPr lang="en-US" dirty="0" smtClean="0"/>
              <a:t>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37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Another thing to be aware of: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2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Decision Fatigue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6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How did you go about making that decision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0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 </a:t>
            </a:r>
            <a:r>
              <a:rPr lang="en-US" dirty="0" err="1"/>
              <a:t>Gurion</a:t>
            </a:r>
            <a:r>
              <a:rPr lang="en-US" dirty="0"/>
              <a:t> </a:t>
            </a:r>
            <a:r>
              <a:rPr lang="en-US" dirty="0" smtClean="0"/>
              <a:t>University </a:t>
            </a:r>
            <a:br>
              <a:rPr lang="en-US" dirty="0" smtClean="0"/>
            </a:br>
            <a:r>
              <a:rPr lang="en-US" dirty="0" smtClean="0"/>
              <a:t>and Columbia </a:t>
            </a:r>
            <a:r>
              <a:rPr lang="en-US" dirty="0"/>
              <a:t>University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Studied factors </a:t>
            </a:r>
            <a:r>
              <a:rPr lang="en-US" dirty="0"/>
              <a:t>affecting the probability that Israeli prisoners who were going before a judge for a parole hearing would be set free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49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Looked at factors which decided </a:t>
            </a:r>
            <a:r>
              <a:rPr lang="en-US" dirty="0"/>
              <a:t>if a prisoner </a:t>
            </a:r>
            <a:r>
              <a:rPr lang="en-US" dirty="0" smtClean="0"/>
              <a:t>was </a:t>
            </a:r>
            <a:r>
              <a:rPr lang="en-US" dirty="0"/>
              <a:t>granted </a:t>
            </a:r>
            <a:r>
              <a:rPr lang="en-US" dirty="0" smtClean="0"/>
              <a:t>parole</a:t>
            </a:r>
          </a:p>
          <a:p>
            <a:r>
              <a:rPr lang="en-US" dirty="0"/>
              <a:t>1,100 decisions over the course of a year</a:t>
            </a:r>
          </a:p>
          <a:p>
            <a:endParaRPr lang="en-US" dirty="0" smtClean="0"/>
          </a:p>
          <a:p>
            <a:r>
              <a:rPr lang="en-US" dirty="0" smtClean="0"/>
              <a:t>Crime committed?</a:t>
            </a:r>
          </a:p>
          <a:p>
            <a:r>
              <a:rPr lang="en-US" dirty="0" smtClean="0"/>
              <a:t>The </a:t>
            </a:r>
            <a:r>
              <a:rPr lang="en-US" dirty="0"/>
              <a:t>length of the </a:t>
            </a:r>
            <a:r>
              <a:rPr lang="en-US" dirty="0" smtClean="0"/>
              <a:t>sentence? </a:t>
            </a:r>
            <a:endParaRPr lang="en-US" dirty="0"/>
          </a:p>
          <a:p>
            <a:r>
              <a:rPr lang="en-US" dirty="0" smtClean="0"/>
              <a:t>Ethnicity </a:t>
            </a:r>
            <a:r>
              <a:rPr lang="en-US" dirty="0"/>
              <a:t>of the </a:t>
            </a:r>
            <a:r>
              <a:rPr lang="en-US" dirty="0" smtClean="0"/>
              <a:t>offender?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50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“The </a:t>
            </a:r>
            <a:r>
              <a:rPr lang="en-US" dirty="0"/>
              <a:t>time of day the prisoner stood in front of the </a:t>
            </a:r>
            <a:r>
              <a:rPr lang="en-US" dirty="0" smtClean="0"/>
              <a:t>judge”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2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Decision Fatigue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prisoners who appeared later in the day were less likely to be released on parole than those who appeared in the morning.</a:t>
            </a:r>
          </a:p>
          <a:p>
            <a:r>
              <a:rPr lang="en-US" dirty="0"/>
              <a:t>The judges were not treating prisoners unfairly on purpose.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mental work required to rule on case after case all day wore each judge down, weakening </a:t>
            </a:r>
            <a:r>
              <a:rPr lang="en-US" dirty="0" smtClean="0"/>
              <a:t>the </a:t>
            </a:r>
            <a:r>
              <a:rPr lang="en-US" dirty="0"/>
              <a:t>ability to make a good decision.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148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Dealing with Decision Fatigue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Simply the choices you need to make throughout the day (use routine)</a:t>
            </a:r>
          </a:p>
          <a:p>
            <a:endParaRPr lang="en-GB" dirty="0" smtClean="0"/>
          </a:p>
          <a:p>
            <a:r>
              <a:rPr lang="en-GB" dirty="0" smtClean="0"/>
              <a:t>Schedule your day so as you are making big decisions when your motivation and willpower are high (BMA, </a:t>
            </a:r>
            <a:r>
              <a:rPr lang="en-GB" dirty="0"/>
              <a:t>J</a:t>
            </a:r>
            <a:r>
              <a:rPr lang="en-GB" dirty="0" smtClean="0"/>
              <a:t>une 2016)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72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Another effective technique to combat decision fatigue…..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28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Have an afternoon nap!!!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36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WTA-fileprint\Profile$\mcnichollf\Documents\My Pictures\dream 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16632"/>
            <a:ext cx="4469482" cy="679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24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You need your emotions to make good decisions</a:t>
            </a:r>
          </a:p>
          <a:p>
            <a:r>
              <a:rPr lang="en-GB" dirty="0" smtClean="0"/>
              <a:t>Being aware of them is a good start</a:t>
            </a:r>
          </a:p>
          <a:p>
            <a:endParaRPr lang="en-GB" dirty="0" smtClean="0"/>
          </a:p>
          <a:p>
            <a:r>
              <a:rPr lang="en-GB" dirty="0" smtClean="0"/>
              <a:t>Empathy and compassion improve decisions</a:t>
            </a:r>
          </a:p>
          <a:p>
            <a:r>
              <a:rPr lang="en-GB" dirty="0" smtClean="0"/>
              <a:t>Build your emotional intelligence</a:t>
            </a:r>
          </a:p>
          <a:p>
            <a:endParaRPr lang="en-GB" dirty="0" smtClean="0"/>
          </a:p>
          <a:p>
            <a:r>
              <a:rPr lang="en-GB" dirty="0" smtClean="0"/>
              <a:t>Be aware of emotional trauma</a:t>
            </a:r>
          </a:p>
          <a:p>
            <a:r>
              <a:rPr lang="en-GB" dirty="0" smtClean="0"/>
              <a:t>Be aware of decision fatigue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822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WTA-fileprint\Profile$\mcnichollf\Documents\My Pictures\good luc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48485"/>
            <a:ext cx="7128792" cy="500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36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1824</Words>
  <Application>Microsoft Office PowerPoint</Application>
  <PresentationFormat>On-screen Show (4:3)</PresentationFormat>
  <Paragraphs>291</Paragraphs>
  <Slides>99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99</vt:i4>
      </vt:variant>
    </vt:vector>
  </HeadingPairs>
  <TitlesOfParts>
    <vt:vector size="100" baseType="lpstr">
      <vt:lpstr>Office Theme</vt:lpstr>
      <vt:lpstr>Decision making</vt:lpstr>
      <vt:lpstr>PowerPoint Presentation</vt:lpstr>
      <vt:lpstr>PowerPoint Presentation</vt:lpstr>
      <vt:lpstr>Are you good at decision making?</vt:lpstr>
      <vt:lpstr>PowerPoint Presentation</vt:lpstr>
      <vt:lpstr>PowerPoint Presentation</vt:lpstr>
      <vt:lpstr>Scenario 1</vt:lpstr>
      <vt:lpstr>Scenario 1</vt:lpstr>
      <vt:lpstr>How did you go about making that decision?</vt:lpstr>
      <vt:lpstr>What are the characteristics of a good decision maker?</vt:lpstr>
      <vt:lpstr>PowerPoint Presentation</vt:lpstr>
      <vt:lpstr>Rational decision making model</vt:lpstr>
      <vt:lpstr>Rationale Model assumes:</vt:lpstr>
      <vt:lpstr>Who makes decisions like that?</vt:lpstr>
      <vt:lpstr>PowerPoint Presentation</vt:lpstr>
      <vt:lpstr>Scenario 2</vt:lpstr>
      <vt:lpstr>PowerPoint Presentation</vt:lpstr>
      <vt:lpstr>Scenario 3</vt:lpstr>
      <vt:lpstr>A bit more information…..</vt:lpstr>
      <vt:lpstr>Mary’s daughter and son-in-law died in a car crash 24 years ago</vt:lpstr>
      <vt:lpstr>Leaving a 3 year old daughter, Jane, orphaned</vt:lpstr>
      <vt:lpstr>Mary and her husband Brian then raised their granddaughter, Jane</vt:lpstr>
      <vt:lpstr>Jane is getting married in 3 days</vt:lpstr>
      <vt:lpstr>PowerPoint Presentation</vt:lpstr>
      <vt:lpstr>PowerPoint Presentation</vt:lpstr>
      <vt:lpstr>How did you feel making this decision?</vt:lpstr>
      <vt:lpstr>What emotion are they experiencing?</vt:lpstr>
      <vt:lpstr>Neuroscience</vt:lpstr>
      <vt:lpstr>Phineas Gage 13th September 1848, Vermont</vt:lpstr>
      <vt:lpstr>PowerPoint Presentation</vt:lpstr>
      <vt:lpstr>Antonio Damasio Professor of Neuroscience, Psychology and Neurology  University of Southern California</vt:lpstr>
      <vt:lpstr>The Story of Elliott</vt:lpstr>
      <vt:lpstr>His cancer was cured</vt:lpstr>
      <vt:lpstr>BUT…..</vt:lpstr>
      <vt:lpstr>Following his operation:</vt:lpstr>
      <vt:lpstr>PowerPoint Presentation</vt:lpstr>
      <vt:lpstr>PowerPoint Presentation</vt:lpstr>
      <vt:lpstr>Even small decisions were fraught with endless deliberation:</vt:lpstr>
      <vt:lpstr>PowerPoint Presentation</vt:lpstr>
      <vt:lpstr>PowerPoint Presentation</vt:lpstr>
      <vt:lpstr>The Literature on Emotion and Clinical Decision Making</vt:lpstr>
      <vt:lpstr>Subjective experience of emotion</vt:lpstr>
      <vt:lpstr>Application of emotion and cognition in clinical decision making</vt:lpstr>
      <vt:lpstr>PowerPoint Presentation</vt:lpstr>
      <vt:lpstr>PowerPoint Presentation</vt:lpstr>
      <vt:lpstr>Interdisciplinary differences (1)</vt:lpstr>
      <vt:lpstr>Interdisciplinary differences (2)</vt:lpstr>
      <vt:lpstr>Emotions can negatively affect CDM</vt:lpstr>
      <vt:lpstr>Differences in Medical and Nursing literature</vt:lpstr>
      <vt:lpstr>PowerPoint Presentation</vt:lpstr>
      <vt:lpstr>Which leads us to……….</vt:lpstr>
      <vt:lpstr>PowerPoint Presentation</vt:lpstr>
      <vt:lpstr>Emotional Intelligence</vt:lpstr>
      <vt:lpstr>Emotional Intelligence</vt:lpstr>
      <vt:lpstr>PowerPoint Presentation</vt:lpstr>
      <vt:lpstr>Emotional intelligence benefits</vt:lpstr>
      <vt:lpstr>Emotional intelligence benefits</vt:lpstr>
      <vt:lpstr>How emotionally intelligent are you?</vt:lpstr>
      <vt:lpstr>Emotional Intelligence assessment tools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Not at all, Rarely,  Sometimes, Often, Very often</vt:lpstr>
      <vt:lpstr>PowerPoint Presentation</vt:lpstr>
      <vt:lpstr>GOOD NEWS!!</vt:lpstr>
      <vt:lpstr>It is possible to increase Emotional intelligence……..</vt:lpstr>
      <vt:lpstr>PowerPoint Presentation</vt:lpstr>
      <vt:lpstr>Summary</vt:lpstr>
      <vt:lpstr>Another thing about emotions and decisions…..</vt:lpstr>
      <vt:lpstr>Jessica Lloyd MD</vt:lpstr>
      <vt:lpstr>PowerPoint Presentation</vt:lpstr>
      <vt:lpstr>PowerPoint Presentation</vt:lpstr>
      <vt:lpstr>PowerPoint Presentation</vt:lpstr>
      <vt:lpstr>PowerPoint Presentation</vt:lpstr>
      <vt:lpstr>What did Jessica Lloyd do?</vt:lpstr>
      <vt:lpstr>Resilience Training Program</vt:lpstr>
      <vt:lpstr>Another thing to be aware of:</vt:lpstr>
      <vt:lpstr>Decision Fatigue</vt:lpstr>
      <vt:lpstr>Ben Gurion University  and Columbia University</vt:lpstr>
      <vt:lpstr>PowerPoint Presentation</vt:lpstr>
      <vt:lpstr>“The time of day the prisoner stood in front of the judge”</vt:lpstr>
      <vt:lpstr>Decision Fatigue</vt:lpstr>
      <vt:lpstr>Dealing with Decision Fatigue</vt:lpstr>
      <vt:lpstr>Another effective technique to combat decision fatigue…..</vt:lpstr>
      <vt:lpstr>Have an afternoon nap!!!</vt:lpstr>
      <vt:lpstr>PowerPoint Presentation</vt:lpstr>
      <vt:lpstr>Summary</vt:lpstr>
      <vt:lpstr>PowerPoint Presentation</vt:lpstr>
    </vt:vector>
  </TitlesOfParts>
  <Company>WHSCT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Decision making</dc:title>
  <dc:creator>McNicholl Feargal</dc:creator>
  <cp:lastModifiedBy>Cairns Lorna- Pharmacy</cp:lastModifiedBy>
  <cp:revision>44</cp:revision>
  <dcterms:created xsi:type="dcterms:W3CDTF">2018-09-22T09:22:17Z</dcterms:created>
  <dcterms:modified xsi:type="dcterms:W3CDTF">2018-10-04T16:25:17Z</dcterms:modified>
</cp:coreProperties>
</file>